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34"/>
  </p:handoutMasterIdLst>
  <p:sldIdLst>
    <p:sldId id="256" r:id="rId3"/>
    <p:sldId id="262" r:id="rId5"/>
    <p:sldId id="308" r:id="rId6"/>
    <p:sldId id="292" r:id="rId7"/>
    <p:sldId id="293" r:id="rId8"/>
    <p:sldId id="309" r:id="rId9"/>
    <p:sldId id="310" r:id="rId10"/>
    <p:sldId id="312" r:id="rId11"/>
    <p:sldId id="311" r:id="rId12"/>
    <p:sldId id="313" r:id="rId13"/>
    <p:sldId id="314" r:id="rId14"/>
    <p:sldId id="317" r:id="rId15"/>
    <p:sldId id="318" r:id="rId16"/>
    <p:sldId id="319" r:id="rId17"/>
    <p:sldId id="320" r:id="rId18"/>
    <p:sldId id="321" r:id="rId19"/>
    <p:sldId id="323" r:id="rId20"/>
    <p:sldId id="324" r:id="rId21"/>
    <p:sldId id="325" r:id="rId22"/>
    <p:sldId id="326" r:id="rId23"/>
    <p:sldId id="327" r:id="rId24"/>
    <p:sldId id="329" r:id="rId25"/>
    <p:sldId id="330" r:id="rId26"/>
    <p:sldId id="331" r:id="rId27"/>
    <p:sldId id="332" r:id="rId28"/>
    <p:sldId id="333" r:id="rId29"/>
    <p:sldId id="335" r:id="rId30"/>
    <p:sldId id="336" r:id="rId31"/>
    <p:sldId id="338" r:id="rId32"/>
    <p:sldId id="337"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073"/>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p:txBody>
      </p:sp>
      <p:sp>
        <p:nvSpPr>
          <p:cNvPr id="7" name="Google Shape;7;n"/>
          <p:cNvSpPr txBox="1"/>
          <p:nvPr>
            <p:ph type="ftr" idx="11"/>
          </p:nvPr>
        </p:nvSpPr>
        <p:spPr>
          <a:xfrm>
            <a:off x="0" y="8685213"/>
            <a:ext cx="2971800" cy="45878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p:txBody>
      </p:sp>
      <p:sp>
        <p:nvSpPr>
          <p:cNvPr id="8" name="Google Shape;8;n"/>
          <p:cNvSpPr txBox="1"/>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zh-CN" sz="1200" b="0" i="0" u="none" strike="noStrike" cap="none">
                <a:solidFill>
                  <a:schemeClr val="dk1"/>
                </a:solidFill>
                <a:latin typeface="Calibri"/>
                <a:ea typeface="Calibri"/>
                <a:cs typeface="Calibri"/>
                <a:sym typeface="Calibri"/>
              </a:rPr>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46"/>
        <p:cNvGrpSpPr/>
        <p:nvPr/>
      </p:nvGrpSpPr>
      <p:grpSpPr>
        <a:xfrm>
          <a:off x="0" y="0"/>
          <a:ext cx="0" cy="0"/>
          <a:chOff x="0" y="0"/>
          <a:chExt cx="0" cy="0"/>
        </a:xfrm>
      </p:grpSpPr>
      <p:sp>
        <p:nvSpPr>
          <p:cNvPr id="47" name="Google Shape;47;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 name="Google Shape;48;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 name="Google Shape;10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rgbClr val="313036"/>
        </a:solidFill>
        <a:effectLst/>
      </p:bgPr>
    </p:bg>
    <p:spTree>
      <p:nvGrpSpPr>
        <p:cNvPr id="15" name="Shape 15"/>
        <p:cNvGrpSpPr/>
        <p:nvPr/>
      </p:nvGrpSpPr>
      <p:grpSpPr>
        <a:xfrm>
          <a:off x="0" y="0"/>
          <a:ext cx="0" cy="0"/>
          <a:chOff x="0" y="0"/>
          <a:chExt cx="0" cy="0"/>
        </a:xfrm>
      </p:grpSpPr>
      <p:sp>
        <p:nvSpPr>
          <p:cNvPr id="16" name="Google Shape;16;p22"/>
          <p:cNvSpPr/>
          <p:nvPr/>
        </p:nvSpPr>
        <p:spPr>
          <a:xfrm>
            <a:off x="7497763" y="2470150"/>
            <a:ext cx="4117975" cy="4387850"/>
          </a:xfrm>
          <a:prstGeom prst="triangle">
            <a:avLst>
              <a:gd name="adj" fmla="val 50000"/>
            </a:avLst>
          </a:prstGeom>
          <a:solidFill>
            <a:srgbClr val="5284C1">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7" name="Google Shape;17;p22"/>
          <p:cNvSpPr/>
          <p:nvPr/>
        </p:nvSpPr>
        <p:spPr>
          <a:xfrm rot="10800000" flipH="1">
            <a:off x="7605713" y="615950"/>
            <a:ext cx="4116388" cy="4387850"/>
          </a:xfrm>
          <a:prstGeom prst="triangle">
            <a:avLst>
              <a:gd name="adj" fmla="val 50000"/>
            </a:avLst>
          </a:prstGeom>
          <a:solidFill>
            <a:srgbClr val="5284C1">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 name="Google Shape;18;p22"/>
          <p:cNvSpPr/>
          <p:nvPr/>
        </p:nvSpPr>
        <p:spPr>
          <a:xfrm>
            <a:off x="7980363" y="0"/>
            <a:ext cx="4211638" cy="5521325"/>
          </a:xfrm>
          <a:custGeom>
            <a:avLst/>
            <a:gdLst/>
            <a:ahLst/>
            <a:cxnLst/>
            <a:rect l="l" t="t" r="r" b="b"/>
            <a:pathLst>
              <a:path w="4211192" h="5521326" extrusionOk="0">
                <a:moveTo>
                  <a:pt x="0" y="0"/>
                </a:moveTo>
                <a:lnTo>
                  <a:pt x="4211192" y="0"/>
                </a:lnTo>
                <a:lnTo>
                  <a:pt x="4211192" y="1433581"/>
                </a:lnTo>
                <a:lnTo>
                  <a:pt x="2419731" y="5521326"/>
                </a:lnTo>
                <a:lnTo>
                  <a:pt x="0" y="0"/>
                </a:lnTo>
                <a:close/>
              </a:path>
            </a:pathLst>
          </a:custGeom>
          <a:solidFill>
            <a:srgbClr val="00B0F0">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9" name="Google Shape;19;p22"/>
          <p:cNvSpPr/>
          <p:nvPr/>
        </p:nvSpPr>
        <p:spPr>
          <a:xfrm>
            <a:off x="10668000" y="3298825"/>
            <a:ext cx="1524000" cy="3522663"/>
          </a:xfrm>
          <a:custGeom>
            <a:avLst/>
            <a:gdLst/>
            <a:ahLst/>
            <a:cxnLst/>
            <a:rect l="l" t="t" r="r" b="b"/>
            <a:pathLst>
              <a:path w="1524002" h="3523280" extrusionOk="0">
                <a:moveTo>
                  <a:pt x="1510428" y="0"/>
                </a:moveTo>
                <a:lnTo>
                  <a:pt x="1524002" y="31663"/>
                </a:lnTo>
                <a:lnTo>
                  <a:pt x="1524002" y="3523280"/>
                </a:lnTo>
                <a:lnTo>
                  <a:pt x="0" y="3523280"/>
                </a:lnTo>
                <a:lnTo>
                  <a:pt x="151042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0" name="Google Shape;20;p22"/>
          <p:cNvSpPr/>
          <p:nvPr/>
        </p:nvSpPr>
        <p:spPr>
          <a:xfrm rot="10800000" flipH="1">
            <a:off x="7994650" y="1336675"/>
            <a:ext cx="4210050" cy="5521325"/>
          </a:xfrm>
          <a:custGeom>
            <a:avLst/>
            <a:gdLst/>
            <a:ahLst/>
            <a:cxnLst/>
            <a:rect l="l" t="t" r="r" b="b"/>
            <a:pathLst>
              <a:path w="4211192" h="5521326" extrusionOk="0">
                <a:moveTo>
                  <a:pt x="0" y="0"/>
                </a:moveTo>
                <a:lnTo>
                  <a:pt x="4211192" y="0"/>
                </a:lnTo>
                <a:lnTo>
                  <a:pt x="4211192" y="1433581"/>
                </a:lnTo>
                <a:lnTo>
                  <a:pt x="2419731" y="5521326"/>
                </a:lnTo>
                <a:lnTo>
                  <a:pt x="0" y="0"/>
                </a:lnTo>
                <a:close/>
              </a:path>
            </a:pathLst>
          </a:custGeom>
          <a:solidFill>
            <a:srgbClr val="00B0F0">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1" name="Google Shape;21;p22"/>
          <p:cNvSpPr/>
          <p:nvPr/>
        </p:nvSpPr>
        <p:spPr>
          <a:xfrm flipH="1">
            <a:off x="9356725" y="0"/>
            <a:ext cx="2841625" cy="4972050"/>
          </a:xfrm>
          <a:custGeom>
            <a:avLst/>
            <a:gdLst/>
            <a:ahLst/>
            <a:cxnLst/>
            <a:rect l="l" t="t" r="r" b="b"/>
            <a:pathLst>
              <a:path w="2840735" h="4972050" extrusionOk="0">
                <a:moveTo>
                  <a:pt x="2840735" y="0"/>
                </a:moveTo>
                <a:lnTo>
                  <a:pt x="0" y="0"/>
                </a:lnTo>
                <a:lnTo>
                  <a:pt x="0" y="3888920"/>
                </a:lnTo>
                <a:lnTo>
                  <a:pt x="508141" y="4972050"/>
                </a:lnTo>
                <a:lnTo>
                  <a:pt x="2840735" y="0"/>
                </a:lnTo>
                <a:close/>
              </a:path>
            </a:pathLst>
          </a:custGeom>
          <a:solidFill>
            <a:srgbClr val="00B0F0">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2" name="Google Shape;22;p22"/>
          <p:cNvSpPr/>
          <p:nvPr/>
        </p:nvSpPr>
        <p:spPr>
          <a:xfrm>
            <a:off x="10277475" y="2379663"/>
            <a:ext cx="1920875" cy="4478338"/>
          </a:xfrm>
          <a:custGeom>
            <a:avLst/>
            <a:gdLst/>
            <a:ahLst/>
            <a:cxnLst/>
            <a:rect l="l" t="t" r="r" b="b"/>
            <a:pathLst>
              <a:path w="1919818" h="4478239" extrusionOk="0">
                <a:moveTo>
                  <a:pt x="1919818" y="0"/>
                </a:moveTo>
                <a:lnTo>
                  <a:pt x="1919818" y="4478239"/>
                </a:lnTo>
                <a:lnTo>
                  <a:pt x="0" y="4478239"/>
                </a:lnTo>
                <a:lnTo>
                  <a:pt x="1919818" y="0"/>
                </a:lnTo>
                <a:close/>
              </a:path>
            </a:pathLst>
          </a:custGeom>
          <a:solidFill>
            <a:srgbClr val="00B0F0">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3" name="Google Shape;23;p22"/>
          <p:cNvSpPr/>
          <p:nvPr/>
        </p:nvSpPr>
        <p:spPr>
          <a:xfrm>
            <a:off x="838200" y="2992438"/>
            <a:ext cx="2057400" cy="773113"/>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4" name="Google Shape;24;p22"/>
          <p:cNvSpPr txBox="1"/>
          <p:nvPr>
            <p:ph type="ctrTitle"/>
          </p:nvPr>
        </p:nvSpPr>
        <p:spPr>
          <a:xfrm>
            <a:off x="2908935" y="1575435"/>
            <a:ext cx="6935470" cy="2387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B0F0"/>
              </a:buClr>
              <a:buSzPts val="6600"/>
              <a:buFont typeface="Calibri"/>
              <a:buNone/>
              <a:defRPr sz="6600">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type="subTitle" idx="1"/>
          </p:nvPr>
        </p:nvSpPr>
        <p:spPr>
          <a:xfrm>
            <a:off x="734291" y="3875078"/>
            <a:ext cx="7419109"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B0F0"/>
              </a:buClr>
              <a:buSzPts val="1400"/>
              <a:buNone/>
              <a:defRPr sz="1400">
                <a:solidFill>
                  <a:srgbClr val="00B0F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7" name="Google Shape;27;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8" name="Google Shape;28;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title">
  <p:cSld name="SECTION_HEADER">
    <p:bg>
      <p:bgPr>
        <a:solidFill>
          <a:srgbClr val="313036"/>
        </a:solidFill>
        <a:effectLst/>
      </p:bgPr>
    </p:bg>
    <p:spTree>
      <p:nvGrpSpPr>
        <p:cNvPr id="29" name="Shape 29"/>
        <p:cNvGrpSpPr/>
        <p:nvPr/>
      </p:nvGrpSpPr>
      <p:grpSpPr>
        <a:xfrm>
          <a:off x="0" y="0"/>
          <a:ext cx="0" cy="0"/>
          <a:chOff x="0" y="0"/>
          <a:chExt cx="0" cy="0"/>
        </a:xfrm>
      </p:grpSpPr>
      <p:sp>
        <p:nvSpPr>
          <p:cNvPr id="30" name="Google Shape;30;p23"/>
          <p:cNvSpPr/>
          <p:nvPr/>
        </p:nvSpPr>
        <p:spPr>
          <a:xfrm>
            <a:off x="0" y="1550988"/>
            <a:ext cx="5056188" cy="5308600"/>
          </a:xfrm>
          <a:prstGeom prst="rtTriangle">
            <a:avLst/>
          </a:prstGeom>
          <a:solidFill>
            <a:srgbClr val="00B0F0">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1" name="Google Shape;31;p23"/>
          <p:cNvSpPr/>
          <p:nvPr/>
        </p:nvSpPr>
        <p:spPr>
          <a:xfrm>
            <a:off x="0" y="4187825"/>
            <a:ext cx="2433638" cy="2676525"/>
          </a:xfrm>
          <a:prstGeom prst="rtTriangle">
            <a:avLst/>
          </a:prstGeom>
          <a:solidFill>
            <a:srgbClr val="00B0F0">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 name="Google Shape;32;p23"/>
          <p:cNvSpPr/>
          <p:nvPr/>
        </p:nvSpPr>
        <p:spPr>
          <a:xfrm>
            <a:off x="0" y="0"/>
            <a:ext cx="1403350" cy="4249738"/>
          </a:xfrm>
          <a:custGeom>
            <a:avLst/>
            <a:gdLst/>
            <a:ahLst/>
            <a:cxnLst/>
            <a:rect l="l" t="t" r="r" b="b"/>
            <a:pathLst>
              <a:path w="1403028" h="4249228" extrusionOk="0">
                <a:moveTo>
                  <a:pt x="0" y="0"/>
                </a:moveTo>
                <a:lnTo>
                  <a:pt x="1403028" y="0"/>
                </a:lnTo>
                <a:lnTo>
                  <a:pt x="47010" y="4249228"/>
                </a:lnTo>
                <a:lnTo>
                  <a:pt x="0" y="4202313"/>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3" name="Google Shape;33;p23"/>
          <p:cNvSpPr/>
          <p:nvPr/>
        </p:nvSpPr>
        <p:spPr>
          <a:xfrm>
            <a:off x="0" y="0"/>
            <a:ext cx="3098800" cy="5732463"/>
          </a:xfrm>
          <a:custGeom>
            <a:avLst/>
            <a:gdLst/>
            <a:ahLst/>
            <a:cxnLst/>
            <a:rect l="l" t="t" r="r" b="b"/>
            <a:pathLst>
              <a:path w="3098474" h="5733086" extrusionOk="0">
                <a:moveTo>
                  <a:pt x="0" y="0"/>
                </a:moveTo>
                <a:lnTo>
                  <a:pt x="3098474" y="0"/>
                </a:lnTo>
                <a:lnTo>
                  <a:pt x="1404462" y="5733086"/>
                </a:lnTo>
                <a:lnTo>
                  <a:pt x="0" y="4219309"/>
                </a:lnTo>
                <a:lnTo>
                  <a:pt x="0" y="0"/>
                </a:lnTo>
                <a:close/>
              </a:path>
            </a:pathLst>
          </a:cu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4" name="Google Shape;34;p23"/>
          <p:cNvSpPr/>
          <p:nvPr/>
        </p:nvSpPr>
        <p:spPr>
          <a:xfrm>
            <a:off x="0" y="-4762"/>
            <a:ext cx="2300288" cy="4740275"/>
          </a:xfrm>
          <a:custGeom>
            <a:avLst/>
            <a:gdLst/>
            <a:ahLst/>
            <a:cxnLst/>
            <a:rect l="l" t="t" r="r" b="b"/>
            <a:pathLst>
              <a:path w="2300416" h="4740048" extrusionOk="0">
                <a:moveTo>
                  <a:pt x="0" y="0"/>
                </a:moveTo>
                <a:lnTo>
                  <a:pt x="2300416" y="0"/>
                </a:lnTo>
                <a:lnTo>
                  <a:pt x="471912" y="4740048"/>
                </a:lnTo>
                <a:lnTo>
                  <a:pt x="0" y="4266872"/>
                </a:lnTo>
                <a:lnTo>
                  <a:pt x="0" y="0"/>
                </a:lnTo>
                <a:close/>
              </a:path>
            </a:pathLst>
          </a:custGeom>
          <a:solidFill>
            <a:srgbClr val="5284C1">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5" name="Google Shape;35;p23"/>
          <p:cNvSpPr txBox="1"/>
          <p:nvPr>
            <p:ph type="title"/>
          </p:nvPr>
        </p:nvSpPr>
        <p:spPr>
          <a:xfrm>
            <a:off x="3408773" y="904081"/>
            <a:ext cx="599846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B0F0"/>
              </a:buClr>
              <a:buSzPts val="6000"/>
              <a:buFont typeface="Calibri"/>
              <a:buNone/>
              <a:defRPr sz="6000">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type="body" idx="1"/>
          </p:nvPr>
        </p:nvSpPr>
        <p:spPr>
          <a:xfrm>
            <a:off x="3408772" y="3783806"/>
            <a:ext cx="5998465"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B0F0"/>
              </a:buClr>
              <a:buSzPts val="1400"/>
              <a:buNone/>
              <a:defRPr sz="1400">
                <a:solidFill>
                  <a:srgbClr val="00B0F0"/>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8" name="Google Shape;38;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9" name="Google Shape;39;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rgbClr val="313036"/>
        </a:solidFill>
        <a:effectLst/>
      </p:bgPr>
    </p:bg>
    <p:spTree>
      <p:nvGrpSpPr>
        <p:cNvPr id="40" name="Shape 40"/>
        <p:cNvGrpSpPr/>
        <p:nvPr/>
      </p:nvGrpSpPr>
      <p:grpSpPr>
        <a:xfrm>
          <a:off x="0" y="0"/>
          <a:ext cx="0" cy="0"/>
          <a:chOff x="0" y="0"/>
          <a:chExt cx="0" cy="0"/>
        </a:xfrm>
      </p:grpSpPr>
      <p:cxnSp>
        <p:nvCxnSpPr>
          <p:cNvPr id="41" name="Google Shape;41;p24"/>
          <p:cNvCxnSpPr/>
          <p:nvPr/>
        </p:nvCxnSpPr>
        <p:spPr>
          <a:xfrm>
            <a:off x="0" y="6200775"/>
            <a:ext cx="12192000" cy="0"/>
          </a:xfrm>
          <a:prstGeom prst="straightConnector1">
            <a:avLst/>
          </a:prstGeom>
          <a:noFill/>
          <a:ln w="9525" cap="flat" cmpd="sng">
            <a:solidFill>
              <a:srgbClr val="00B0F0"/>
            </a:solidFill>
            <a:prstDash val="solid"/>
            <a:miter lim="800000"/>
            <a:headEnd type="none" w="sm" len="sm"/>
            <a:tailEnd type="none" w="sm" len="sm"/>
          </a:ln>
        </p:spPr>
      </p:cxnSp>
      <p:sp>
        <p:nvSpPr>
          <p:cNvPr id="42" name="Google Shape;42;p2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2F2F2"/>
              </a:buClr>
              <a:buSzPts val="4400"/>
              <a:buFont typeface="Calibri"/>
              <a:buNone/>
              <a:defRPr>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4" name="Google Shape;44;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5" name="Google Shape;45;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p:txBody>
      </p:sp>
      <p:sp>
        <p:nvSpPr>
          <p:cNvPr id="12" name="Google Shape;12;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p:txBody>
      </p:sp>
      <p:sp>
        <p:nvSpPr>
          <p:cNvPr id="13" name="Google Shape;13;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p:txBody>
      </p:sp>
      <p:sp>
        <p:nvSpPr>
          <p:cNvPr id="14" name="Google Shape;14;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9" name="Shape 49"/>
        <p:cNvGrpSpPr/>
        <p:nvPr/>
      </p:nvGrpSpPr>
      <p:grpSpPr>
        <a:xfrm>
          <a:off x="0" y="0"/>
          <a:ext cx="0" cy="0"/>
          <a:chOff x="0" y="0"/>
          <a:chExt cx="0" cy="0"/>
        </a:xfrm>
      </p:grpSpPr>
      <p:sp>
        <p:nvSpPr>
          <p:cNvPr id="50" name="Google Shape;50;p1"/>
          <p:cNvSpPr txBox="1"/>
          <p:nvPr>
            <p:ph type="ctrTitle"/>
          </p:nvPr>
        </p:nvSpPr>
        <p:spPr>
          <a:xfrm>
            <a:off x="792480" y="2310765"/>
            <a:ext cx="1081659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F2F2F2"/>
              </a:buClr>
              <a:buSzPts val="6600"/>
              <a:buFont typeface="Calibri"/>
              <a:buNone/>
            </a:pPr>
            <a:r>
              <a:rPr lang="en-US" altLang="zh-CN" sz="4400">
                <a:solidFill>
                  <a:srgbClr val="F2F2F2"/>
                </a:solidFill>
              </a:rPr>
              <a:t>GIS aplikacija za upravljanje mobilnim objektima u saobraćaju</a:t>
            </a:r>
            <a:br>
              <a:rPr lang="zh-CN" sz="5400">
                <a:solidFill>
                  <a:srgbClr val="F2F2F2"/>
                </a:solidFill>
              </a:rPr>
            </a:br>
            <a:br>
              <a:rPr lang="zh-CN" sz="5400">
                <a:solidFill>
                  <a:srgbClr val="F2F2F2"/>
                </a:solidFill>
              </a:rPr>
            </a:br>
            <a:r>
              <a:rPr lang="en-US" altLang="zh-CN" sz="3600" i="1">
                <a:solidFill>
                  <a:srgbClr val="F2F2F2"/>
                </a:solidFill>
              </a:rPr>
              <a:t>Projekat</a:t>
            </a:r>
            <a:r>
              <a:rPr lang="zh-CN" sz="3600" b="0" i="1" u="none" strike="noStrike" cap="none">
                <a:solidFill>
                  <a:srgbClr val="F2F2F2"/>
                </a:solidFill>
                <a:latin typeface="Calibri"/>
                <a:ea typeface="Calibri"/>
                <a:cs typeface="Calibri"/>
                <a:sym typeface="Calibri"/>
              </a:rPr>
              <a:t> </a:t>
            </a:r>
            <a:r>
              <a:rPr lang="en-US" altLang="zh-CN" sz="3600" b="0" i="1" u="none" strike="noStrike" cap="none">
                <a:solidFill>
                  <a:srgbClr val="F2F2F2"/>
                </a:solidFill>
                <a:latin typeface="Calibri"/>
                <a:ea typeface="Calibri"/>
                <a:cs typeface="Calibri"/>
                <a:sym typeface="Calibri"/>
              </a:rPr>
              <a:t>3</a:t>
            </a:r>
            <a:br>
              <a:rPr lang="zh-CN" sz="5400" b="0" i="0" u="none" strike="noStrike" cap="none">
                <a:solidFill>
                  <a:srgbClr val="F2F2F2"/>
                </a:solidFill>
                <a:latin typeface="Calibri"/>
                <a:ea typeface="Calibri"/>
                <a:cs typeface="Calibri"/>
                <a:sym typeface="Calibri"/>
              </a:rPr>
            </a:br>
            <a:endParaRPr lang="zh-CN" sz="5400" b="0" i="0" u="none" strike="noStrike" cap="none">
              <a:solidFill>
                <a:srgbClr val="F2F2F2"/>
              </a:solidFill>
              <a:latin typeface="Calibri"/>
              <a:ea typeface="Calibri"/>
              <a:cs typeface="Calibri"/>
              <a:sym typeface="Calibri"/>
            </a:endParaRPr>
          </a:p>
        </p:txBody>
      </p:sp>
      <p:sp>
        <p:nvSpPr>
          <p:cNvPr id="51" name="Google Shape;51;p1"/>
          <p:cNvSpPr txBox="1"/>
          <p:nvPr>
            <p:ph type="subTitle" idx="1"/>
          </p:nvPr>
        </p:nvSpPr>
        <p:spPr>
          <a:xfrm>
            <a:off x="735013" y="3875088"/>
            <a:ext cx="7418388" cy="165576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rgbClr val="00B0F0"/>
              </a:buClr>
              <a:buSzPts val="1400"/>
              <a:buFont typeface="Arial"/>
              <a:buNone/>
            </a:pPr>
            <a:endParaRPr>
              <a:solidFill>
                <a:srgbClr val="F2F2F2"/>
              </a:solidFill>
            </a:endParaRPr>
          </a:p>
          <a:p>
            <a:pPr marL="0" marR="0" lvl="0" indent="0" algn="l" rtl="0">
              <a:lnSpc>
                <a:spcPct val="90000"/>
              </a:lnSpc>
              <a:spcBef>
                <a:spcPts val="1000"/>
              </a:spcBef>
              <a:spcAft>
                <a:spcPts val="0"/>
              </a:spcAft>
              <a:buClr>
                <a:srgbClr val="00B0F0"/>
              </a:buClr>
              <a:buSzPts val="1400"/>
              <a:buFont typeface="Arial"/>
              <a:buNone/>
            </a:pPr>
            <a:r>
              <a:rPr lang="zh-CN">
                <a:solidFill>
                  <a:srgbClr val="F2F2F2"/>
                </a:solidFill>
              </a:rPr>
              <a:t>Anđela Ranđelović 1375</a:t>
            </a:r>
            <a:endParaRPr>
              <a:solidFill>
                <a:srgbClr val="F2F2F2"/>
              </a:solidFill>
            </a:endParaRPr>
          </a:p>
        </p:txBody>
      </p:sp>
      <p:sp>
        <p:nvSpPr>
          <p:cNvPr id="52" name="Google Shape;52;p1"/>
          <p:cNvSpPr/>
          <p:nvPr/>
        </p:nvSpPr>
        <p:spPr>
          <a:xfrm>
            <a:off x="793301" y="3101125"/>
            <a:ext cx="2062500" cy="590100"/>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1000"/>
              </a:spcBef>
              <a:spcAft>
                <a:spcPts val="0"/>
              </a:spcAft>
              <a:buClr>
                <a:srgbClr val="00B0F0"/>
              </a:buClr>
              <a:buSzPts val="1400"/>
              <a:buFont typeface="Arial"/>
              <a:buNone/>
            </a:pPr>
            <a:r>
              <a:rPr lang="zh-CN">
                <a:solidFill>
                  <a:srgbClr val="F2F2F2"/>
                </a:solidFill>
                <a:latin typeface="Calibri"/>
                <a:ea typeface="Calibri"/>
                <a:cs typeface="Calibri"/>
                <a:sym typeface="Calibri"/>
              </a:rPr>
              <a:t>GEOGRAFSKI INFORMACIONI SISTEMI</a:t>
            </a:r>
            <a:endParaRPr sz="32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Pregled Traffic feature-a</a:t>
            </a:r>
            <a:endParaRPr lang="en-US" altLang="zh-CN" sz="1800" b="0" i="0" u="none" strike="noStrike" cap="none">
              <a:solidFill>
                <a:srgbClr val="F2F2F2"/>
              </a:solidFill>
              <a:latin typeface="Calibri"/>
              <a:ea typeface="Calibri"/>
              <a:cs typeface="Calibri"/>
              <a:sym typeface="Calibri"/>
            </a:endParaRPr>
          </a:p>
        </p:txBody>
      </p:sp>
      <p:pic>
        <p:nvPicPr>
          <p:cNvPr id="7" name="Picture 6"/>
          <p:cNvPicPr>
            <a:picLocks noChangeAspect="1"/>
          </p:cNvPicPr>
          <p:nvPr/>
        </p:nvPicPr>
        <p:blipFill>
          <a:blip r:embed="rId1"/>
          <a:stretch>
            <a:fillRect/>
          </a:stretch>
        </p:blipFill>
        <p:spPr>
          <a:xfrm>
            <a:off x="140335" y="1285240"/>
            <a:ext cx="5526405" cy="4114800"/>
          </a:xfrm>
          <a:prstGeom prst="rect">
            <a:avLst/>
          </a:prstGeom>
        </p:spPr>
      </p:pic>
      <p:pic>
        <p:nvPicPr>
          <p:cNvPr id="8" name="Picture 7"/>
          <p:cNvPicPr>
            <a:picLocks noChangeAspect="1"/>
          </p:cNvPicPr>
          <p:nvPr/>
        </p:nvPicPr>
        <p:blipFill>
          <a:blip r:embed="rId2"/>
          <a:stretch>
            <a:fillRect/>
          </a:stretch>
        </p:blipFill>
        <p:spPr>
          <a:xfrm>
            <a:off x="5666740" y="0"/>
            <a:ext cx="6007100" cy="4117340"/>
          </a:xfrm>
          <a:prstGeom prst="rect">
            <a:avLst/>
          </a:prstGeom>
        </p:spPr>
      </p:pic>
      <p:sp>
        <p:nvSpPr>
          <p:cNvPr id="11" name="Google Shape;125;p7"/>
          <p:cNvSpPr/>
          <p:nvPr/>
        </p:nvSpPr>
        <p:spPr>
          <a:xfrm>
            <a:off x="488315" y="5605780"/>
            <a:ext cx="3415030" cy="52070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Funkcija addTrafficFeatureLayer poziva WFS servis</a:t>
            </a:r>
            <a:endParaRPr lang="en-US" altLang="zh-CN" b="0" i="0" u="none" strike="noStrike" cap="none">
              <a:solidFill>
                <a:srgbClr val="F2F2F2"/>
              </a:solidFill>
              <a:latin typeface="Calibri"/>
              <a:ea typeface="Calibri"/>
              <a:cs typeface="Calibri"/>
              <a:sym typeface="Calibri"/>
            </a:endParaRPr>
          </a:p>
        </p:txBody>
      </p:sp>
      <p:pic>
        <p:nvPicPr>
          <p:cNvPr id="12" name="Picture 11"/>
          <p:cNvPicPr>
            <a:picLocks noChangeAspect="1"/>
          </p:cNvPicPr>
          <p:nvPr/>
        </p:nvPicPr>
        <p:blipFill>
          <a:blip r:embed="rId3"/>
          <a:stretch>
            <a:fillRect/>
          </a:stretch>
        </p:blipFill>
        <p:spPr>
          <a:xfrm>
            <a:off x="3903345" y="3905250"/>
            <a:ext cx="8161020" cy="28028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92075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Insert mode - nudi opciju dodavanja novog Traffic Feature u sistem. Kada je Insert mode uključen, klik na mapu ne daje informacije o objektu, već je izbor tačke na kojoj će se dodati neki element.</a:t>
            </a:r>
            <a:endParaRPr lang="en-US" altLang="zh-CN" sz="18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2381250" y="1667510"/>
            <a:ext cx="7428865" cy="50952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773430" y="5233670"/>
            <a:ext cx="5207635" cy="92075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Nakon izbora tačke, ona se označi roze ikonicom, zatim se popune ime i feature-a i izabere tip i ide na Add new feature.</a:t>
            </a:r>
            <a:endParaRPr lang="en-US" altLang="zh-CN" sz="18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rcRect t="1094" b="-1522"/>
          <a:stretch>
            <a:fillRect/>
          </a:stretch>
        </p:blipFill>
        <p:spPr>
          <a:xfrm>
            <a:off x="276860" y="1210310"/>
            <a:ext cx="5963285" cy="4023360"/>
          </a:xfrm>
          <a:prstGeom prst="rect">
            <a:avLst/>
          </a:prstGeom>
        </p:spPr>
      </p:pic>
      <p:pic>
        <p:nvPicPr>
          <p:cNvPr id="6" name="Picture 5"/>
          <p:cNvPicPr>
            <a:picLocks noChangeAspect="1"/>
          </p:cNvPicPr>
          <p:nvPr/>
        </p:nvPicPr>
        <p:blipFill>
          <a:blip r:embed="rId2"/>
          <a:srcRect b="3174"/>
          <a:stretch>
            <a:fillRect/>
          </a:stretch>
        </p:blipFill>
        <p:spPr>
          <a:xfrm>
            <a:off x="6172200" y="1256030"/>
            <a:ext cx="6019800" cy="3931920"/>
          </a:xfrm>
          <a:prstGeom prst="rect">
            <a:avLst/>
          </a:prstGeom>
        </p:spPr>
      </p:pic>
      <p:sp>
        <p:nvSpPr>
          <p:cNvPr id="7" name="Google Shape;125;p7"/>
          <p:cNvSpPr/>
          <p:nvPr/>
        </p:nvSpPr>
        <p:spPr>
          <a:xfrm>
            <a:off x="6240145" y="5233670"/>
            <a:ext cx="5207635" cy="92075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Ako je dodavanje uspešno, na mapi se automatski selektuje tip dodatog feature-a i označe elementi.</a:t>
            </a:r>
            <a:endParaRPr lang="en-US" altLang="zh-CN" sz="1800" b="0" i="0" u="none" strike="noStrike" cap="none">
              <a:solidFill>
                <a:srgbClr val="F2F2F2"/>
              </a:solidFill>
              <a:latin typeface="Calibri"/>
              <a:ea typeface="Calibri"/>
              <a:cs typeface="Calibri"/>
              <a:sym typeface="Calibri"/>
            </a:endParaRPr>
          </a:p>
        </p:txBody>
      </p:sp>
      <p:sp>
        <p:nvSpPr>
          <p:cNvPr id="8"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Insert mode</a:t>
            </a:r>
            <a:endParaRPr lang="en-US" altLang="zh-CN" sz="1800" b="0" i="0" u="none" strike="noStrike" cap="none">
              <a:solidFill>
                <a:srgbClr val="F2F2F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Insert mode</a:t>
            </a:r>
            <a:endParaRPr lang="en-US" altLang="zh-CN" sz="18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838200" y="1209040"/>
            <a:ext cx="8370570" cy="3201670"/>
          </a:xfrm>
          <a:prstGeom prst="rect">
            <a:avLst/>
          </a:prstGeom>
        </p:spPr>
      </p:pic>
      <p:pic>
        <p:nvPicPr>
          <p:cNvPr id="6" name="Picture 5"/>
          <p:cNvPicPr>
            <a:picLocks noChangeAspect="1"/>
          </p:cNvPicPr>
          <p:nvPr/>
        </p:nvPicPr>
        <p:blipFill>
          <a:blip r:embed="rId2"/>
          <a:stretch>
            <a:fillRect/>
          </a:stretch>
        </p:blipFill>
        <p:spPr>
          <a:xfrm>
            <a:off x="4038600" y="2244725"/>
            <a:ext cx="7912735" cy="4122420"/>
          </a:xfrm>
          <a:prstGeom prst="rect">
            <a:avLst/>
          </a:prstGeom>
        </p:spPr>
      </p:pic>
      <p:sp>
        <p:nvSpPr>
          <p:cNvPr id="11" name="Google Shape;125;p7"/>
          <p:cNvSpPr/>
          <p:nvPr/>
        </p:nvSpPr>
        <p:spPr>
          <a:xfrm>
            <a:off x="838200" y="4550410"/>
            <a:ext cx="3503295" cy="138239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Za insert objekta koristi se WFS servis na koji se šalje request Transaction sa pripremljenim xml objektom sa navedenim namespace-om, koordinatama i vrednostima kolona.</a:t>
            </a:r>
            <a:endParaRPr lang="en-US" altLang="zh-CN" b="0" i="0" u="none" strike="noStrike" cap="none">
              <a:solidFill>
                <a:srgbClr val="F2F2F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92075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Explore mode - fokus prelazi na čovečuljka u donjem desnom uglu mape. Izborom ove opcije otvaraju se mogućnost “istraživanja” različitih tipova objekata koji se nalaze na određenoj udaljenosti od njega.</a:t>
            </a:r>
            <a:endParaRPr lang="en-US" altLang="zh-CN" sz="18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944880" y="1762760"/>
            <a:ext cx="7406640" cy="49841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Explore mode </a:t>
            </a:r>
            <a:endParaRPr lang="en-US" altLang="zh-CN" sz="18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433070" y="1209040"/>
            <a:ext cx="8075930" cy="5441950"/>
          </a:xfrm>
          <a:prstGeom prst="rect">
            <a:avLst/>
          </a:prstGeom>
        </p:spPr>
      </p:pic>
      <p:sp>
        <p:nvSpPr>
          <p:cNvPr id="11" name="Google Shape;125;p7"/>
          <p:cNvSpPr/>
          <p:nvPr/>
        </p:nvSpPr>
        <p:spPr>
          <a:xfrm>
            <a:off x="8680450" y="1209040"/>
            <a:ext cx="3415030" cy="73596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Na range slideru se može podesiti udaljenost a zatim izabrati tip lokacija koji želimo da vidimo.</a:t>
            </a:r>
            <a:endParaRPr lang="en-US" altLang="zh-CN" b="0" i="0" u="none" strike="noStrike" cap="none">
              <a:solidFill>
                <a:srgbClr val="F2F2F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Explore mode </a:t>
            </a:r>
            <a:endParaRPr lang="en-US" altLang="zh-CN" sz="1800" b="0" i="0" u="none" strike="noStrike" cap="none">
              <a:solidFill>
                <a:srgbClr val="F2F2F2"/>
              </a:solidFill>
              <a:latin typeface="Calibri"/>
              <a:ea typeface="Calibri"/>
              <a:cs typeface="Calibri"/>
              <a:sym typeface="Calibri"/>
            </a:endParaRPr>
          </a:p>
        </p:txBody>
      </p:sp>
      <p:pic>
        <p:nvPicPr>
          <p:cNvPr id="6" name="Picture 5"/>
          <p:cNvPicPr>
            <a:picLocks noChangeAspect="1"/>
          </p:cNvPicPr>
          <p:nvPr/>
        </p:nvPicPr>
        <p:blipFill>
          <a:blip r:embed="rId1"/>
          <a:stretch>
            <a:fillRect/>
          </a:stretch>
        </p:blipFill>
        <p:spPr>
          <a:xfrm>
            <a:off x="144145" y="1827530"/>
            <a:ext cx="7213600" cy="4824730"/>
          </a:xfrm>
          <a:prstGeom prst="rect">
            <a:avLst/>
          </a:prstGeom>
        </p:spPr>
      </p:pic>
      <p:pic>
        <p:nvPicPr>
          <p:cNvPr id="2" name="Picture 1"/>
          <p:cNvPicPr>
            <a:picLocks noChangeAspect="1"/>
          </p:cNvPicPr>
          <p:nvPr/>
        </p:nvPicPr>
        <p:blipFill>
          <a:blip r:embed="rId2"/>
          <a:stretch>
            <a:fillRect/>
          </a:stretch>
        </p:blipFill>
        <p:spPr>
          <a:xfrm>
            <a:off x="5354955" y="141605"/>
            <a:ext cx="6596380" cy="44589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Explore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9107170" y="1209040"/>
            <a:ext cx="2988310" cy="95186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endParaRPr lang="en-US" altLang="zh-CN"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Imamo i mogućnost pretrage po imenu koji radi globalno - bez filtriranja prema tipu.</a:t>
            </a:r>
            <a:endParaRPr lang="en-US" altLang="zh-CN"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838200" y="1209040"/>
            <a:ext cx="8105140" cy="5490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Explore mode </a:t>
            </a:r>
            <a:endParaRPr lang="en-US" altLang="zh-CN" sz="18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466090" y="1446530"/>
            <a:ext cx="11419840" cy="3439795"/>
          </a:xfrm>
          <a:prstGeom prst="rect">
            <a:avLst/>
          </a:prstGeom>
        </p:spPr>
      </p:pic>
      <p:sp>
        <p:nvSpPr>
          <p:cNvPr id="11" name="Google Shape;125;p7"/>
          <p:cNvSpPr/>
          <p:nvPr/>
        </p:nvSpPr>
        <p:spPr>
          <a:xfrm>
            <a:off x="466725" y="5123180"/>
            <a:ext cx="11418570" cy="95186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Funkcija zadužena za prethodno opisanu funkcionalnost filtriranja lokacija je updateAmenityLayer. Opcije za filtriranje su vrednosti kolone amenity iz tabele planet_osm_point i po njoj se i vrši filtriranje</a:t>
            </a:r>
            <a:br>
              <a:rPr lang="en-US" altLang="zh-CN" b="0" i="0" u="none" strike="noStrike" cap="none">
                <a:solidFill>
                  <a:srgbClr val="F2F2F2"/>
                </a:solidFill>
                <a:latin typeface="Calibri"/>
                <a:ea typeface="Calibri"/>
                <a:cs typeface="Calibri"/>
                <a:sym typeface="Calibri"/>
              </a:rPr>
            </a:br>
            <a:r>
              <a:rPr lang="en-US" altLang="zh-CN" b="0" i="0" u="none" strike="noStrike" cap="none">
                <a:solidFill>
                  <a:srgbClr val="F2F2F2"/>
                </a:solidFill>
                <a:latin typeface="Calibri"/>
                <a:ea typeface="Calibri"/>
                <a:cs typeface="Calibri"/>
                <a:sym typeface="Calibri"/>
              </a:rPr>
              <a:t>Zahtev je GetFeature i šalje se na WFS servis</a:t>
            </a:r>
            <a:br>
              <a:rPr lang="en-US" altLang="zh-CN" b="0" i="0" u="none" strike="noStrike" cap="none">
                <a:solidFill>
                  <a:srgbClr val="F2F2F2"/>
                </a:solidFill>
                <a:latin typeface="Calibri"/>
                <a:ea typeface="Calibri"/>
                <a:cs typeface="Calibri"/>
                <a:sym typeface="Calibri"/>
              </a:rPr>
            </a:br>
            <a:r>
              <a:rPr lang="en-US" altLang="zh-CN" b="0" i="0" u="none" strike="noStrike" cap="none">
                <a:solidFill>
                  <a:srgbClr val="F2F2F2"/>
                </a:solidFill>
                <a:latin typeface="Calibri"/>
                <a:ea typeface="Calibri"/>
                <a:cs typeface="Calibri"/>
                <a:sym typeface="Calibri"/>
              </a:rPr>
              <a:t>U cql filteru koristimo i dwithin operator za određivanje udaljenosti od koordinata lokacije gde se nalazi čovečuljak</a:t>
            </a:r>
            <a:endParaRPr lang="en-US" altLang="zh-CN" b="0" i="0" u="none" strike="noStrike" cap="none">
              <a:solidFill>
                <a:srgbClr val="F2F2F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sadrži veliki broj opcija za prikaz saobraćaja na putevima.</a:t>
            </a:r>
            <a:endParaRPr lang="en-US" altLang="zh-CN" sz="18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919480" y="1209040"/>
            <a:ext cx="6981190" cy="5445125"/>
          </a:xfrm>
          <a:prstGeom prst="rect">
            <a:avLst/>
          </a:prstGeom>
        </p:spPr>
      </p:pic>
      <p:pic>
        <p:nvPicPr>
          <p:cNvPr id="3" name="Picture 2"/>
          <p:cNvPicPr>
            <a:picLocks noChangeAspect="1"/>
          </p:cNvPicPr>
          <p:nvPr/>
        </p:nvPicPr>
        <p:blipFill>
          <a:blip r:embed="rId2"/>
          <a:stretch>
            <a:fillRect/>
          </a:stretch>
        </p:blipFill>
        <p:spPr>
          <a:xfrm>
            <a:off x="8263890" y="1415415"/>
            <a:ext cx="2754630" cy="5362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grpSp>
        <p:nvGrpSpPr>
          <p:cNvPr id="108" name="Google Shape;108;p7"/>
          <p:cNvGrpSpPr/>
          <p:nvPr/>
        </p:nvGrpSpPr>
        <p:grpSpPr>
          <a:xfrm>
            <a:off x="803275" y="1808163"/>
            <a:ext cx="3498850" cy="3668712"/>
            <a:chOff x="803305" y="1808163"/>
            <a:chExt cx="3498812" cy="3669263"/>
          </a:xfrm>
        </p:grpSpPr>
        <p:sp>
          <p:nvSpPr>
            <p:cNvPr id="109" name="Google Shape;109;p7"/>
            <p:cNvSpPr/>
            <p:nvPr/>
          </p:nvSpPr>
          <p:spPr>
            <a:xfrm>
              <a:off x="803305" y="1808163"/>
              <a:ext cx="3498812" cy="2353639"/>
            </a:xfrm>
            <a:prstGeom prst="rect">
              <a:avLst/>
            </a:prstGeom>
            <a:noFill/>
            <a:ln w="95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10" name="Google Shape;110;p7"/>
            <p:cNvSpPr/>
            <p:nvPr/>
          </p:nvSpPr>
          <p:spPr>
            <a:xfrm>
              <a:off x="1343949" y="4125030"/>
              <a:ext cx="121596" cy="914400"/>
            </a:xfrm>
            <a:prstGeom prst="rect">
              <a:avLst/>
            </a:prstGeom>
            <a:solidFill>
              <a:srgbClr val="3130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111" name="Google Shape;111;p7"/>
            <p:cNvCxnSpPr/>
            <p:nvPr/>
          </p:nvCxnSpPr>
          <p:spPr>
            <a:xfrm>
              <a:off x="1343949" y="4161802"/>
              <a:ext cx="0" cy="1315624"/>
            </a:xfrm>
            <a:prstGeom prst="straightConnector1">
              <a:avLst/>
            </a:prstGeom>
            <a:noFill/>
            <a:ln w="9525" cap="flat" cmpd="sng">
              <a:solidFill>
                <a:srgbClr val="00B0F0"/>
              </a:solidFill>
              <a:prstDash val="solid"/>
              <a:miter lim="800000"/>
              <a:headEnd type="none" w="sm" len="sm"/>
              <a:tailEnd type="none" w="sm" len="sm"/>
            </a:ln>
          </p:spPr>
        </p:cxnSp>
      </p:grpSp>
      <p:sp>
        <p:nvSpPr>
          <p:cNvPr id="112" name="Google Shape;112;p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4400"/>
              <a:buFont typeface="Calibri"/>
              <a:buNone/>
            </a:pPr>
            <a:r>
              <a:rPr lang="en-US" altLang="zh-CN" sz="4400" b="0" i="0" u="none" strike="noStrike" cap="none">
                <a:solidFill>
                  <a:schemeClr val="lt1"/>
                </a:solidFill>
                <a:latin typeface="Calibri"/>
                <a:ea typeface="Calibri"/>
                <a:cs typeface="Calibri"/>
                <a:sym typeface="Calibri"/>
              </a:rPr>
              <a:t>Tehnologije, alati, literatura</a:t>
            </a:r>
            <a:endParaRPr lang="en-US" altLang="zh-CN" sz="4400" b="0" i="0" u="none" strike="noStrike" cap="none">
              <a:solidFill>
                <a:schemeClr val="lt1"/>
              </a:solidFill>
              <a:latin typeface="Calibri"/>
              <a:ea typeface="Calibri"/>
              <a:cs typeface="Calibri"/>
              <a:sym typeface="Calibri"/>
            </a:endParaRPr>
          </a:p>
        </p:txBody>
      </p:sp>
      <p:grpSp>
        <p:nvGrpSpPr>
          <p:cNvPr id="116" name="Google Shape;116;p7"/>
          <p:cNvGrpSpPr/>
          <p:nvPr/>
        </p:nvGrpSpPr>
        <p:grpSpPr>
          <a:xfrm>
            <a:off x="4346575" y="1808163"/>
            <a:ext cx="3498850" cy="3668712"/>
            <a:chOff x="803305" y="1808163"/>
            <a:chExt cx="3498812" cy="3669263"/>
          </a:xfrm>
        </p:grpSpPr>
        <p:sp>
          <p:nvSpPr>
            <p:cNvPr id="117" name="Google Shape;117;p7"/>
            <p:cNvSpPr/>
            <p:nvPr/>
          </p:nvSpPr>
          <p:spPr>
            <a:xfrm>
              <a:off x="803305" y="1808163"/>
              <a:ext cx="3498812" cy="2353639"/>
            </a:xfrm>
            <a:prstGeom prst="rect">
              <a:avLst/>
            </a:prstGeom>
            <a:noFill/>
            <a:ln w="95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18" name="Google Shape;118;p7"/>
            <p:cNvSpPr/>
            <p:nvPr/>
          </p:nvSpPr>
          <p:spPr>
            <a:xfrm>
              <a:off x="1343949" y="4125030"/>
              <a:ext cx="121596" cy="914400"/>
            </a:xfrm>
            <a:prstGeom prst="rect">
              <a:avLst/>
            </a:prstGeom>
            <a:solidFill>
              <a:srgbClr val="3130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119" name="Google Shape;119;p7"/>
            <p:cNvCxnSpPr/>
            <p:nvPr/>
          </p:nvCxnSpPr>
          <p:spPr>
            <a:xfrm>
              <a:off x="1343949" y="4161802"/>
              <a:ext cx="0" cy="1315624"/>
            </a:xfrm>
            <a:prstGeom prst="straightConnector1">
              <a:avLst/>
            </a:prstGeom>
            <a:noFill/>
            <a:ln w="9525" cap="flat" cmpd="sng">
              <a:solidFill>
                <a:srgbClr val="00B0F0"/>
              </a:solidFill>
              <a:prstDash val="solid"/>
              <a:miter lim="800000"/>
              <a:headEnd type="none" w="sm" len="sm"/>
              <a:tailEnd type="none" w="sm" len="sm"/>
            </a:ln>
          </p:spPr>
        </p:cxnSp>
      </p:grpSp>
      <p:grpSp>
        <p:nvGrpSpPr>
          <p:cNvPr id="120" name="Google Shape;120;p7"/>
          <p:cNvGrpSpPr/>
          <p:nvPr/>
        </p:nvGrpSpPr>
        <p:grpSpPr>
          <a:xfrm>
            <a:off x="7881938" y="1808163"/>
            <a:ext cx="3498850" cy="3668712"/>
            <a:chOff x="803305" y="1808163"/>
            <a:chExt cx="3498812" cy="3669263"/>
          </a:xfrm>
        </p:grpSpPr>
        <p:sp>
          <p:nvSpPr>
            <p:cNvPr id="121" name="Google Shape;121;p7"/>
            <p:cNvSpPr/>
            <p:nvPr/>
          </p:nvSpPr>
          <p:spPr>
            <a:xfrm>
              <a:off x="803305" y="1808163"/>
              <a:ext cx="3498812" cy="2353639"/>
            </a:xfrm>
            <a:prstGeom prst="rect">
              <a:avLst/>
            </a:prstGeom>
            <a:noFill/>
            <a:ln w="95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22" name="Google Shape;122;p7"/>
            <p:cNvSpPr/>
            <p:nvPr/>
          </p:nvSpPr>
          <p:spPr>
            <a:xfrm>
              <a:off x="1343949" y="4125030"/>
              <a:ext cx="121596" cy="914400"/>
            </a:xfrm>
            <a:prstGeom prst="rect">
              <a:avLst/>
            </a:prstGeom>
            <a:solidFill>
              <a:srgbClr val="3130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123" name="Google Shape;123;p7"/>
            <p:cNvCxnSpPr/>
            <p:nvPr/>
          </p:nvCxnSpPr>
          <p:spPr>
            <a:xfrm>
              <a:off x="1343949" y="4161802"/>
              <a:ext cx="0" cy="1315624"/>
            </a:xfrm>
            <a:prstGeom prst="straightConnector1">
              <a:avLst/>
            </a:prstGeom>
            <a:noFill/>
            <a:ln w="9525" cap="flat" cmpd="sng">
              <a:solidFill>
                <a:srgbClr val="00B0F0"/>
              </a:solidFill>
              <a:prstDash val="solid"/>
              <a:miter lim="800000"/>
              <a:headEnd type="none" w="sm" len="sm"/>
              <a:tailEnd type="none" w="sm" len="sm"/>
            </a:ln>
          </p:spPr>
        </p:cxnSp>
      </p:grpSp>
      <p:sp>
        <p:nvSpPr>
          <p:cNvPr id="125" name="Google Shape;125;p7"/>
          <p:cNvSpPr/>
          <p:nvPr/>
        </p:nvSpPr>
        <p:spPr>
          <a:xfrm>
            <a:off x="1343660" y="4290695"/>
            <a:ext cx="4097020" cy="1075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600"/>
              <a:buFont typeface="Calibri"/>
              <a:buNone/>
            </a:pPr>
            <a:r>
              <a:rPr lang="en-US" altLang="zh-CN" sz="3200" b="0" i="0" u="none" strike="noStrike" cap="none">
                <a:solidFill>
                  <a:srgbClr val="F2F2F2"/>
                </a:solidFill>
                <a:latin typeface="Calibri"/>
                <a:ea typeface="Calibri"/>
                <a:cs typeface="Calibri"/>
                <a:sym typeface="Calibri"/>
              </a:rPr>
              <a:t>OSM podaci + PostGIS</a:t>
            </a:r>
            <a:endParaRPr lang="en-US" altLang="zh-CN" sz="3200" b="0" i="0" u="none" strike="noStrike" cap="none">
              <a:solidFill>
                <a:srgbClr val="F2F2F2"/>
              </a:solidFill>
              <a:latin typeface="Calibri"/>
              <a:ea typeface="Calibri"/>
              <a:cs typeface="Calibri"/>
              <a:sym typeface="Calibri"/>
            </a:endParaRPr>
          </a:p>
        </p:txBody>
      </p:sp>
      <p:sp>
        <p:nvSpPr>
          <p:cNvPr id="127" name="Google Shape;127;p7"/>
          <p:cNvSpPr/>
          <p:nvPr/>
        </p:nvSpPr>
        <p:spPr>
          <a:xfrm>
            <a:off x="5015230" y="4289425"/>
            <a:ext cx="3110230" cy="5822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600"/>
              <a:buFont typeface="Calibri"/>
              <a:buNone/>
            </a:pPr>
            <a:r>
              <a:rPr lang="en-US" altLang="zh-CN" sz="3200" b="0" i="0" u="none" strike="noStrike" cap="none">
                <a:solidFill>
                  <a:srgbClr val="F2F2F2"/>
                </a:solidFill>
                <a:latin typeface="Calibri"/>
                <a:ea typeface="Calibri"/>
                <a:cs typeface="Calibri"/>
                <a:sym typeface="Calibri"/>
              </a:rPr>
              <a:t>Geoserver</a:t>
            </a:r>
            <a:endParaRPr lang="en-US" altLang="zh-CN" sz="3200" b="0" i="0" u="none" strike="noStrike" cap="none">
              <a:solidFill>
                <a:srgbClr val="F2F2F2"/>
              </a:solidFill>
              <a:latin typeface="Calibri"/>
              <a:ea typeface="Calibri"/>
              <a:cs typeface="Calibri"/>
              <a:sym typeface="Calibri"/>
            </a:endParaRPr>
          </a:p>
        </p:txBody>
      </p:sp>
      <p:sp>
        <p:nvSpPr>
          <p:cNvPr id="129" name="Google Shape;129;p7"/>
          <p:cNvSpPr/>
          <p:nvPr/>
        </p:nvSpPr>
        <p:spPr>
          <a:xfrm>
            <a:off x="8543925" y="4289425"/>
            <a:ext cx="2836545" cy="5822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Calibri"/>
              <a:buNone/>
            </a:pPr>
            <a:r>
              <a:rPr lang="en-US" sz="3200" b="0" i="0" u="none" strike="noStrike" cap="none">
                <a:solidFill>
                  <a:srgbClr val="F2F2F2"/>
                </a:solidFill>
                <a:latin typeface="Calibri"/>
                <a:ea typeface="Calibri"/>
                <a:cs typeface="Calibri"/>
                <a:sym typeface="Calibri"/>
              </a:rPr>
              <a:t>LeafletJS</a:t>
            </a:r>
            <a:endParaRPr lang="en-US" sz="32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4464050" y="2268220"/>
            <a:ext cx="3263265" cy="1431290"/>
          </a:xfrm>
          <a:prstGeom prst="rect">
            <a:avLst/>
          </a:prstGeom>
        </p:spPr>
      </p:pic>
      <p:pic>
        <p:nvPicPr>
          <p:cNvPr id="6" name="Picture 5"/>
          <p:cNvPicPr>
            <a:picLocks noChangeAspect="1"/>
          </p:cNvPicPr>
          <p:nvPr/>
        </p:nvPicPr>
        <p:blipFill>
          <a:blip r:embed="rId2"/>
          <a:stretch>
            <a:fillRect/>
          </a:stretch>
        </p:blipFill>
        <p:spPr>
          <a:xfrm>
            <a:off x="8021955" y="2316480"/>
            <a:ext cx="3219450" cy="1038225"/>
          </a:xfrm>
          <a:prstGeom prst="rect">
            <a:avLst/>
          </a:prstGeom>
        </p:spPr>
      </p:pic>
      <p:pic>
        <p:nvPicPr>
          <p:cNvPr id="4" name="Picture 3" descr="Openstreetmap_logo.svg"/>
          <p:cNvPicPr>
            <a:picLocks noChangeAspect="1"/>
          </p:cNvPicPr>
          <p:nvPr/>
        </p:nvPicPr>
        <p:blipFill>
          <a:blip r:embed="rId3"/>
          <a:stretch>
            <a:fillRect/>
          </a:stretch>
        </p:blipFill>
        <p:spPr>
          <a:xfrm>
            <a:off x="927735" y="1808480"/>
            <a:ext cx="1727835" cy="1727835"/>
          </a:xfrm>
          <a:prstGeom prst="rect">
            <a:avLst/>
          </a:prstGeom>
        </p:spPr>
      </p:pic>
      <p:pic>
        <p:nvPicPr>
          <p:cNvPr id="2" name="Picture 1" descr="PostGIS_logo"/>
          <p:cNvPicPr>
            <a:picLocks noChangeAspect="1"/>
          </p:cNvPicPr>
          <p:nvPr/>
        </p:nvPicPr>
        <p:blipFill>
          <a:blip r:embed="rId4"/>
          <a:stretch>
            <a:fillRect/>
          </a:stretch>
        </p:blipFill>
        <p:spPr>
          <a:xfrm>
            <a:off x="2655570" y="2565400"/>
            <a:ext cx="1559560" cy="15595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7134860" y="1209040"/>
            <a:ext cx="4960620" cy="95186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Sekcija Traffic roads by hour and speed boji puteve gde se odvijao saobraćaj u određenom vremenskom periodu izabranom na slideru, a filtriranom po dobu dana i brzini.</a:t>
            </a:r>
            <a:endParaRPr lang="en-US" altLang="zh-CN"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379730" y="1305560"/>
            <a:ext cx="6384925" cy="5006975"/>
          </a:xfrm>
          <a:prstGeom prst="rect">
            <a:avLst/>
          </a:prstGeom>
        </p:spPr>
      </p:pic>
      <p:pic>
        <p:nvPicPr>
          <p:cNvPr id="3" name="Picture 2"/>
          <p:cNvPicPr>
            <a:picLocks noChangeAspect="1"/>
          </p:cNvPicPr>
          <p:nvPr/>
        </p:nvPicPr>
        <p:blipFill>
          <a:blip r:embed="rId2"/>
          <a:stretch>
            <a:fillRect/>
          </a:stretch>
        </p:blipFill>
        <p:spPr>
          <a:xfrm>
            <a:off x="6909435" y="2270760"/>
            <a:ext cx="5186045" cy="40417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pic>
        <p:nvPicPr>
          <p:cNvPr id="6" name="Picture 5"/>
          <p:cNvPicPr>
            <a:picLocks noChangeAspect="1"/>
          </p:cNvPicPr>
          <p:nvPr/>
        </p:nvPicPr>
        <p:blipFill>
          <a:blip r:embed="rId1"/>
          <a:stretch>
            <a:fillRect/>
          </a:stretch>
        </p:blipFill>
        <p:spPr>
          <a:xfrm>
            <a:off x="394335" y="1209040"/>
            <a:ext cx="10559415" cy="3625850"/>
          </a:xfrm>
          <a:prstGeom prst="rect">
            <a:avLst/>
          </a:prstGeom>
        </p:spPr>
      </p:pic>
      <p:pic>
        <p:nvPicPr>
          <p:cNvPr id="7" name="Picture 6"/>
          <p:cNvPicPr>
            <a:picLocks noChangeAspect="1"/>
          </p:cNvPicPr>
          <p:nvPr/>
        </p:nvPicPr>
        <p:blipFill>
          <a:blip r:embed="rId2"/>
          <a:stretch>
            <a:fillRect/>
          </a:stretch>
        </p:blipFill>
        <p:spPr>
          <a:xfrm>
            <a:off x="5223510" y="3743960"/>
            <a:ext cx="6496050" cy="2905125"/>
          </a:xfrm>
          <a:prstGeom prst="rect">
            <a:avLst/>
          </a:prstGeom>
        </p:spPr>
      </p:pic>
      <p:sp>
        <p:nvSpPr>
          <p:cNvPr id="11" name="Google Shape;125;p7"/>
          <p:cNvSpPr/>
          <p:nvPr/>
        </p:nvSpPr>
        <p:spPr>
          <a:xfrm>
            <a:off x="671195" y="4612640"/>
            <a:ext cx="4486910" cy="138239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Za prikaz puteva na kojima se odvija saobraćaj u određenom periodu dana i određenom brzinom, radimo kombinaciju tabela planet_osm_datapoint i planet_osm_line, a u cql filteru imamo dwithin.</a:t>
            </a:r>
            <a:endParaRPr lang="en-US" altLang="zh-CN"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Requesta koji se šalje:</a:t>
            </a:r>
            <a:endParaRPr lang="en-US" altLang="zh-CN" b="0" i="0" u="none" strike="noStrike" cap="none">
              <a:solidFill>
                <a:srgbClr val="F2F2F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7978140" y="1551305"/>
            <a:ext cx="3879215" cy="73596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Postoji opcija uključivanja i dodatnog filtera koji filtrira saobraćaj po danu u nedelji.</a:t>
            </a:r>
            <a:endParaRPr lang="en-US" altLang="zh-CN"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838200" y="1209040"/>
            <a:ext cx="6977380" cy="54622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774065" y="6265545"/>
            <a:ext cx="10854690" cy="30543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b="0" i="0" u="none" strike="noStrike" cap="none">
                <a:solidFill>
                  <a:srgbClr val="F2F2F2"/>
                </a:solidFill>
                <a:latin typeface="Calibri"/>
                <a:ea typeface="Calibri"/>
                <a:cs typeface="Calibri"/>
                <a:sym typeface="Calibri"/>
              </a:rPr>
              <a:t>Funkcija koja priprema deo filtera zadužen za vremensku komponentu i request koji se šalje za prethodni primer. </a:t>
            </a:r>
            <a:endParaRPr lang="en-US" altLang="zh-CN" b="0" i="0" u="none" strike="noStrike" cap="none">
              <a:solidFill>
                <a:srgbClr val="F2F2F2"/>
              </a:solidFill>
              <a:latin typeface="Calibri"/>
              <a:ea typeface="Calibri"/>
              <a:cs typeface="Calibri"/>
              <a:sym typeface="Calibri"/>
            </a:endParaRPr>
          </a:p>
        </p:txBody>
      </p:sp>
      <p:pic>
        <p:nvPicPr>
          <p:cNvPr id="8" name="Picture 7"/>
          <p:cNvPicPr>
            <a:picLocks noChangeAspect="1"/>
          </p:cNvPicPr>
          <p:nvPr/>
        </p:nvPicPr>
        <p:blipFill>
          <a:blip r:embed="rId1"/>
          <a:stretch>
            <a:fillRect/>
          </a:stretch>
        </p:blipFill>
        <p:spPr>
          <a:xfrm>
            <a:off x="838200" y="1398905"/>
            <a:ext cx="7903210" cy="4740910"/>
          </a:xfrm>
          <a:prstGeom prst="rect">
            <a:avLst/>
          </a:prstGeom>
        </p:spPr>
      </p:pic>
      <p:pic>
        <p:nvPicPr>
          <p:cNvPr id="2" name="Picture 1"/>
          <p:cNvPicPr>
            <a:picLocks noChangeAspect="1"/>
          </p:cNvPicPr>
          <p:nvPr/>
        </p:nvPicPr>
        <p:blipFill>
          <a:blip r:embed="rId2"/>
          <a:srcRect b="13220"/>
          <a:stretch>
            <a:fillRect/>
          </a:stretch>
        </p:blipFill>
        <p:spPr>
          <a:xfrm>
            <a:off x="4610100" y="1398905"/>
            <a:ext cx="7341235" cy="3469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304800" y="1273810"/>
            <a:ext cx="2610485" cy="132080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Roads in city area - prikazuje izabrani tip puta i obeležava gradsku oblast u kojoj se taj put nalazi.</a:t>
            </a:r>
            <a:endParaRPr lang="en-US" altLang="zh-CN" sz="16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3048000" y="1043940"/>
            <a:ext cx="9029065" cy="52857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1353185" y="1209040"/>
            <a:ext cx="9166860" cy="52603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838200" y="5231130"/>
            <a:ext cx="9682480" cy="33591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Za ovaj prikaz se radi presek filtriranih poligona i linija</a:t>
            </a:r>
            <a:endParaRPr lang="en-US" altLang="zh-CN" sz="16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132715" y="1847850"/>
            <a:ext cx="12125960" cy="32143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838200" y="6351270"/>
            <a:ext cx="9682480" cy="33591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Poslednja opcija služi za prikaz linija javnog prevoza - autobuskih i železničkih.</a:t>
            </a:r>
            <a:endParaRPr lang="en-US" altLang="zh-CN" sz="16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838200" y="1209040"/>
            <a:ext cx="8813165" cy="5077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838200" y="6148070"/>
            <a:ext cx="10996930" cy="58229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Izborom autobuskih linija, dobija se mogućnost selekcije linije za koju želimo da vidimo autobuska stajališta</a:t>
            </a:r>
            <a:endParaRPr lang="en-US" altLang="zh-CN" sz="1600" b="0" i="0" u="none" strike="noStrike" cap="none">
              <a:solidFill>
                <a:srgbClr val="F2F2F2"/>
              </a:solidFill>
              <a:latin typeface="Calibri"/>
              <a:ea typeface="Calibri"/>
              <a:cs typeface="Calibri"/>
              <a:sym typeface="Calibri"/>
            </a:endParaRPr>
          </a:p>
        </p:txBody>
      </p:sp>
      <p:pic>
        <p:nvPicPr>
          <p:cNvPr id="2" name="Picture 1"/>
          <p:cNvPicPr>
            <a:picLocks noChangeAspect="1"/>
          </p:cNvPicPr>
          <p:nvPr/>
        </p:nvPicPr>
        <p:blipFill>
          <a:blip r:embed="rId1"/>
          <a:stretch>
            <a:fillRect/>
          </a:stretch>
        </p:blipFill>
        <p:spPr>
          <a:xfrm>
            <a:off x="464820" y="1317625"/>
            <a:ext cx="8380730" cy="4830445"/>
          </a:xfrm>
          <a:prstGeom prst="rect">
            <a:avLst/>
          </a:prstGeom>
        </p:spPr>
      </p:pic>
      <p:pic>
        <p:nvPicPr>
          <p:cNvPr id="10" name="Picture 9"/>
          <p:cNvPicPr>
            <a:picLocks noChangeAspect="1"/>
          </p:cNvPicPr>
          <p:nvPr/>
        </p:nvPicPr>
        <p:blipFill>
          <a:blip r:embed="rId2"/>
          <a:stretch>
            <a:fillRect/>
          </a:stretch>
        </p:blipFill>
        <p:spPr>
          <a:xfrm>
            <a:off x="7664450" y="2418080"/>
            <a:ext cx="3956050" cy="30829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838200" y="6244590"/>
            <a:ext cx="9682480" cy="33591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Prikaz pruga</a:t>
            </a:r>
            <a:endParaRPr lang="en-US" altLang="zh-CN" sz="16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838200" y="1209040"/>
            <a:ext cx="8594090" cy="4957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838200" y="0"/>
            <a:ext cx="10515600" cy="1325563"/>
          </a:xfrm>
        </p:spPr>
        <p:txBody>
          <a:bodyPr/>
          <a:p>
            <a:r>
              <a:rPr lang="en-US"/>
              <a:t>Traffic JAM! </a:t>
            </a:r>
            <a:endParaRPr lang="en-US"/>
          </a:p>
        </p:txBody>
      </p:sp>
      <p:sp>
        <p:nvSpPr>
          <p:cNvPr id="4" name="Title 1"/>
          <p:cNvSpPr/>
          <p:nvPr/>
        </p:nvSpPr>
        <p:spPr>
          <a:xfrm>
            <a:off x="379095" y="2476500"/>
            <a:ext cx="3582670" cy="217360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eaLnBrk="1" fontAlgn="auto" latinLnBrk="0" hangingPunct="1"/>
            <a:r>
              <a:rPr lang="en-US" sz="2000">
                <a:sym typeface="+mn-ea"/>
              </a:rPr>
              <a:t>Traffic Jam! je jednostavna WEB aplikacija rađena u tehnologijama HTML/CSS i JavaScript uz korišćenje biblioteke LeafletJS. Podignuta je u okviru GeoServera i koristi njegove servise, a podaci su smešteni u PostGIS bazu podataka.</a:t>
            </a:r>
            <a:endParaRPr lang="en-US" sz="2000">
              <a:sym typeface="+mn-ea"/>
            </a:endParaRPr>
          </a:p>
          <a:p>
            <a:pPr algn="l" eaLnBrk="1" fontAlgn="auto" latinLnBrk="0" hangingPunct="1"/>
            <a:endParaRPr lang="en-US" sz="2000">
              <a:sym typeface="+mn-ea"/>
            </a:endParaRPr>
          </a:p>
          <a:p>
            <a:pPr algn="l" eaLnBrk="1" fontAlgn="auto" latinLnBrk="0" hangingPunct="1"/>
            <a:r>
              <a:rPr lang="en-US" sz="2000"/>
              <a:t>Aplikacija je namenjena prikazu geoprostornih podataka i  demonstraciji prostornih i vremenskih upita kroz pregled saobraćaja, puteva i različitih lokacija.</a:t>
            </a:r>
            <a:endParaRPr lang="en-US" sz="2000"/>
          </a:p>
        </p:txBody>
      </p:sp>
      <p:pic>
        <p:nvPicPr>
          <p:cNvPr id="3" name="Picture 2"/>
          <p:cNvPicPr>
            <a:picLocks noChangeAspect="1"/>
          </p:cNvPicPr>
          <p:nvPr/>
        </p:nvPicPr>
        <p:blipFill>
          <a:blip r:embed="rId1"/>
          <a:stretch>
            <a:fillRect/>
          </a:stretch>
        </p:blipFill>
        <p:spPr>
          <a:xfrm>
            <a:off x="4298315" y="920750"/>
            <a:ext cx="7752715" cy="53695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Jam Tracker mode </a:t>
            </a:r>
            <a:endParaRPr lang="en-US" altLang="zh-CN" sz="1800" b="0" i="0" u="none" strike="noStrike" cap="none">
              <a:solidFill>
                <a:srgbClr val="F2F2F2"/>
              </a:solidFill>
              <a:latin typeface="Calibri"/>
              <a:ea typeface="Calibri"/>
              <a:cs typeface="Calibri"/>
              <a:sym typeface="Calibri"/>
            </a:endParaRPr>
          </a:p>
        </p:txBody>
      </p:sp>
      <p:sp>
        <p:nvSpPr>
          <p:cNvPr id="11" name="Google Shape;125;p7"/>
          <p:cNvSpPr/>
          <p:nvPr/>
        </p:nvSpPr>
        <p:spPr>
          <a:xfrm>
            <a:off x="646430" y="5124450"/>
            <a:ext cx="11193145" cy="33591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Funkcija radi filtriranje linija po koloni route i vrši presek sa poligonima koji se nalaze u gradskoj oblasti. </a:t>
            </a:r>
            <a:endParaRPr lang="en-US" altLang="zh-CN" sz="1600" b="0" i="0" u="none" strike="noStrike" cap="none">
              <a:solidFill>
                <a:srgbClr val="F2F2F2"/>
              </a:solidFill>
              <a:latin typeface="Calibri"/>
              <a:ea typeface="Calibri"/>
              <a:cs typeface="Calibri"/>
              <a:sym typeface="Calibri"/>
            </a:endParaRPr>
          </a:p>
        </p:txBody>
      </p:sp>
      <p:pic>
        <p:nvPicPr>
          <p:cNvPr id="6" name="Picture 5"/>
          <p:cNvPicPr>
            <a:picLocks noChangeAspect="1"/>
          </p:cNvPicPr>
          <p:nvPr/>
        </p:nvPicPr>
        <p:blipFill>
          <a:blip r:embed="rId1"/>
          <a:stretch>
            <a:fillRect/>
          </a:stretch>
        </p:blipFill>
        <p:spPr>
          <a:xfrm>
            <a:off x="545465" y="1275080"/>
            <a:ext cx="11294110" cy="37649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07670"/>
            <a:ext cx="10654030" cy="23018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800"/>
              <a:t>Podaci koje sam koristila u ovom projektu su OpenStreetMap podaci za Srbiju korišćeni u prethodnom projektu i već učitani u PostGIS/PostgreSQL bazu podataka. </a:t>
            </a:r>
            <a:endParaRPr lang="en-US" sz="2800"/>
          </a:p>
          <a:p>
            <a:pPr algn="just"/>
            <a:r>
              <a:rPr lang="en-US" sz="2800"/>
              <a:t>Dodata je tabela planet_osm_datapoint gde su smešteni prostorno/vremenski podaci.</a:t>
            </a:r>
            <a:endParaRPr lang="en-US" sz="2800"/>
          </a:p>
        </p:txBody>
      </p:sp>
      <p:pic>
        <p:nvPicPr>
          <p:cNvPr id="2" name="Picture 1"/>
          <p:cNvPicPr>
            <a:picLocks noChangeAspect="1"/>
          </p:cNvPicPr>
          <p:nvPr/>
        </p:nvPicPr>
        <p:blipFill>
          <a:blip r:embed="rId1"/>
          <a:stretch>
            <a:fillRect/>
          </a:stretch>
        </p:blipFill>
        <p:spPr>
          <a:xfrm>
            <a:off x="561340" y="2908935"/>
            <a:ext cx="2878455" cy="2043430"/>
          </a:xfrm>
          <a:prstGeom prst="rect">
            <a:avLst/>
          </a:prstGeom>
        </p:spPr>
      </p:pic>
      <p:pic>
        <p:nvPicPr>
          <p:cNvPr id="3" name="Picture 2"/>
          <p:cNvPicPr>
            <a:picLocks noChangeAspect="1"/>
          </p:cNvPicPr>
          <p:nvPr/>
        </p:nvPicPr>
        <p:blipFill>
          <a:blip r:embed="rId2"/>
          <a:stretch>
            <a:fillRect/>
          </a:stretch>
        </p:blipFill>
        <p:spPr>
          <a:xfrm>
            <a:off x="3692525" y="2908935"/>
            <a:ext cx="8091170" cy="2350135"/>
          </a:xfrm>
          <a:prstGeom prst="rect">
            <a:avLst/>
          </a:prstGeom>
        </p:spPr>
      </p:pic>
      <p:sp>
        <p:nvSpPr>
          <p:cNvPr id="127" name="Google Shape;127;p7"/>
          <p:cNvSpPr/>
          <p:nvPr/>
        </p:nvSpPr>
        <p:spPr>
          <a:xfrm>
            <a:off x="2753995" y="5259070"/>
            <a:ext cx="9317990" cy="920750"/>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Slogovi u tabeli planet_osm_datapoint</a:t>
            </a:r>
            <a:endParaRPr lang="en-US" altLang="zh-CN" sz="18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Posebno je značajna kolona way koja predstavlja prostornu koordinatu i dtime koja označava vreme kada je podatak unet u sistem.</a:t>
            </a:r>
            <a:endParaRPr lang="en-US" altLang="zh-CN" sz="1800" b="0" i="0" u="none" strike="noStrike" cap="none">
              <a:solidFill>
                <a:srgbClr val="F2F2F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3644265" y="460375"/>
            <a:ext cx="8307705" cy="217360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sym typeface="+mn-ea"/>
              </a:rPr>
              <a:t>Iz prethodnog projekta:</a:t>
            </a:r>
            <a:endParaRPr lang="en-US" sz="2400">
              <a:sym typeface="+mn-ea"/>
            </a:endParaRPr>
          </a:p>
          <a:p>
            <a:pPr algn="just"/>
            <a:r>
              <a:rPr lang="en-US" sz="2400">
                <a:sym typeface="+mn-ea"/>
              </a:rPr>
              <a:t>Geoserver je podignut na port 8085 i može mu se pristupiti kroz adresu gde imamo interfejs za administraciju:</a:t>
            </a:r>
            <a:endParaRPr lang="en-US" sz="2400">
              <a:sym typeface="+mn-ea"/>
            </a:endParaRPr>
          </a:p>
          <a:p>
            <a:pPr algn="just"/>
            <a:r>
              <a:rPr lang="en-US" sz="2400">
                <a:sym typeface="+mn-ea"/>
              </a:rPr>
              <a:t>http://1921.168.0.15:8085/geoserver/web/.</a:t>
            </a:r>
            <a:endParaRPr lang="en-US" sz="2400">
              <a:sym typeface="+mn-ea"/>
            </a:endParaRPr>
          </a:p>
          <a:p>
            <a:pPr algn="just"/>
            <a:r>
              <a:rPr lang="en-US" sz="2400"/>
              <a:t>Kreirala sam workspace </a:t>
            </a:r>
            <a:r>
              <a:rPr lang="en-US" sz="2400" i="1"/>
              <a:t>serbia</a:t>
            </a:r>
            <a:r>
              <a:rPr lang="en-US" sz="2400"/>
              <a:t> i povezala podatke sa postgreSQL bazom, a zatim su kreirani odgovarajući layeri</a:t>
            </a:r>
            <a:endParaRPr lang="en-US" sz="2400"/>
          </a:p>
        </p:txBody>
      </p:sp>
      <p:pic>
        <p:nvPicPr>
          <p:cNvPr id="2" name="Picture 1"/>
          <p:cNvPicPr>
            <a:picLocks noChangeAspect="1"/>
          </p:cNvPicPr>
          <p:nvPr/>
        </p:nvPicPr>
        <p:blipFill>
          <a:blip r:embed="rId1"/>
          <a:stretch>
            <a:fillRect/>
          </a:stretch>
        </p:blipFill>
        <p:spPr>
          <a:xfrm>
            <a:off x="838200" y="343535"/>
            <a:ext cx="2450465" cy="4097020"/>
          </a:xfrm>
          <a:prstGeom prst="rect">
            <a:avLst/>
          </a:prstGeom>
        </p:spPr>
      </p:pic>
      <p:pic>
        <p:nvPicPr>
          <p:cNvPr id="3" name="Picture 2"/>
          <p:cNvPicPr>
            <a:picLocks noChangeAspect="1"/>
          </p:cNvPicPr>
          <p:nvPr/>
        </p:nvPicPr>
        <p:blipFill>
          <a:blip r:embed="rId2"/>
          <a:stretch>
            <a:fillRect/>
          </a:stretch>
        </p:blipFill>
        <p:spPr>
          <a:xfrm>
            <a:off x="7099935" y="2888615"/>
            <a:ext cx="4777105" cy="3171825"/>
          </a:xfrm>
          <a:prstGeom prst="rect">
            <a:avLst/>
          </a:prstGeom>
        </p:spPr>
      </p:pic>
      <p:sp>
        <p:nvSpPr>
          <p:cNvPr id="125" name="Google Shape;125;p7"/>
          <p:cNvSpPr/>
          <p:nvPr/>
        </p:nvSpPr>
        <p:spPr>
          <a:xfrm>
            <a:off x="3288665" y="3648075"/>
            <a:ext cx="3084195" cy="64389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Povezivanje GeoServera na PostGIS bazu</a:t>
            </a:r>
            <a:endParaRPr lang="en-US" altLang="zh-CN" sz="1800" b="0" i="0" u="none" strike="noStrike" cap="none">
              <a:solidFill>
                <a:srgbClr val="F2F2F2"/>
              </a:solidFill>
              <a:latin typeface="Calibri"/>
              <a:ea typeface="Calibri"/>
              <a:cs typeface="Calibri"/>
              <a:sym typeface="Calibri"/>
            </a:endParaRPr>
          </a:p>
        </p:txBody>
      </p:sp>
      <p:pic>
        <p:nvPicPr>
          <p:cNvPr id="9" name="Picture 8"/>
          <p:cNvPicPr>
            <a:picLocks noChangeAspect="1"/>
          </p:cNvPicPr>
          <p:nvPr/>
        </p:nvPicPr>
        <p:blipFill>
          <a:blip r:embed="rId3"/>
          <a:stretch>
            <a:fillRect/>
          </a:stretch>
        </p:blipFill>
        <p:spPr>
          <a:xfrm>
            <a:off x="712470" y="4758690"/>
            <a:ext cx="5991860" cy="1174750"/>
          </a:xfrm>
          <a:prstGeom prst="rect">
            <a:avLst/>
          </a:prstGeom>
        </p:spPr>
      </p:pic>
      <p:sp>
        <p:nvSpPr>
          <p:cNvPr id="10" name="Google Shape;125;p7"/>
          <p:cNvSpPr/>
          <p:nvPr/>
        </p:nvSpPr>
        <p:spPr>
          <a:xfrm>
            <a:off x="838200" y="5933440"/>
            <a:ext cx="6219190" cy="335915"/>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600" b="0" i="0" u="none" strike="noStrike" cap="none">
                <a:solidFill>
                  <a:srgbClr val="F2F2F2"/>
                </a:solidFill>
                <a:latin typeface="Calibri"/>
                <a:ea typeface="Calibri"/>
                <a:cs typeface="Calibri"/>
                <a:sym typeface="Calibri"/>
              </a:rPr>
              <a:t>Dodat novi layer za tabelu planet_osm_datapoint</a:t>
            </a:r>
            <a:endParaRPr lang="en-US" altLang="zh-CN" sz="1600" b="0" i="0" u="none" strike="noStrike" cap="none">
              <a:solidFill>
                <a:srgbClr val="F2F2F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835" y="460375"/>
            <a:ext cx="11113135" cy="15716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U zaglavlju fajla sa source kodom, definisane se su konstante koje sadrže api endpoint koji se gađa kako bi se komuniciralo sa GeoServerom preko Leafleta, kao i layeri koji se koriste u aplikaciji.</a:t>
            </a:r>
            <a:endParaRPr lang="en-US" sz="2400"/>
          </a:p>
          <a:p>
            <a:pPr algn="just"/>
            <a:endParaRPr lang="en-US" sz="2400"/>
          </a:p>
        </p:txBody>
      </p:sp>
      <p:pic>
        <p:nvPicPr>
          <p:cNvPr id="7" name="Picture 6"/>
          <p:cNvPicPr>
            <a:picLocks noChangeAspect="1"/>
          </p:cNvPicPr>
          <p:nvPr/>
        </p:nvPicPr>
        <p:blipFill>
          <a:blip r:embed="rId1"/>
          <a:stretch>
            <a:fillRect/>
          </a:stretch>
        </p:blipFill>
        <p:spPr>
          <a:xfrm>
            <a:off x="1689100" y="1717040"/>
            <a:ext cx="7820025" cy="26193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pic>
        <p:nvPicPr>
          <p:cNvPr id="2" name="Picture 1"/>
          <p:cNvPicPr>
            <a:picLocks noChangeAspect="1"/>
          </p:cNvPicPr>
          <p:nvPr/>
        </p:nvPicPr>
        <p:blipFill>
          <a:blip r:embed="rId1"/>
          <a:stretch>
            <a:fillRect/>
          </a:stretch>
        </p:blipFill>
        <p:spPr>
          <a:xfrm>
            <a:off x="1428750" y="810260"/>
            <a:ext cx="9335135" cy="4939665"/>
          </a:xfrm>
          <a:prstGeom prst="rect">
            <a:avLst/>
          </a:prstGeom>
        </p:spPr>
      </p:pic>
      <p:sp>
        <p:nvSpPr>
          <p:cNvPr id="125" name="Google Shape;125;p7"/>
          <p:cNvSpPr/>
          <p:nvPr/>
        </p:nvSpPr>
        <p:spPr>
          <a:xfrm>
            <a:off x="4553585" y="5749925"/>
            <a:ext cx="3084195" cy="367030"/>
          </a:xfrm>
          <a:prstGeom prst="rect">
            <a:avLst/>
          </a:prstGeom>
          <a:noFill/>
          <a:ln>
            <a:noFill/>
          </a:ln>
        </p:spPr>
        <p:txBody>
          <a:bodyPr spcFirstLastPara="1" wrap="square" lIns="91425" tIns="45700" rIns="91425" bIns="45700" anchor="t" anchorCtr="0">
            <a:spAutoFit/>
          </a:bodyPr>
          <a:p>
            <a:pPr marL="0" marR="0" lvl="0" indent="0" algn="ctr"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Početna strana</a:t>
            </a:r>
            <a:endParaRPr lang="en-US" altLang="zh-CN" sz="1800" b="0" i="0" u="none" strike="noStrike" cap="none">
              <a:solidFill>
                <a:srgbClr val="F2F2F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6850380" y="1482725"/>
            <a:ext cx="5271135" cy="1134110"/>
          </a:xfrm>
        </p:spPr>
        <p:txBody>
          <a:bodyPr/>
          <a:p>
            <a:pPr algn="l"/>
            <a:r>
              <a:rPr lang="en-US" sz="2000"/>
              <a:t>U gornjem desnom uglu mape imamo legendu sa nekim bazičnim opcijama. Izborom neke opcije prikazuje se layer koji je njom definisan. </a:t>
            </a:r>
            <a:br>
              <a:rPr lang="en-US" sz="2000"/>
            </a:br>
            <a:r>
              <a:rPr lang="en-US" sz="2000"/>
              <a:t>Izborom opcije Traffic prikazuje se slider gde može da se izabere vremenski period za koji želimo da vidimo saobraćaj.</a:t>
            </a:r>
            <a:endParaRPr lang="en-US" sz="2000"/>
          </a:p>
        </p:txBody>
      </p:sp>
      <p:pic>
        <p:nvPicPr>
          <p:cNvPr id="7" name="Picture 6"/>
          <p:cNvPicPr>
            <a:picLocks noChangeAspect="1"/>
          </p:cNvPicPr>
          <p:nvPr/>
        </p:nvPicPr>
        <p:blipFill>
          <a:blip r:embed="rId1"/>
          <a:stretch>
            <a:fillRect/>
          </a:stretch>
        </p:blipFill>
        <p:spPr>
          <a:xfrm>
            <a:off x="721360" y="842010"/>
            <a:ext cx="5883275" cy="5341620"/>
          </a:xfrm>
          <a:prstGeom prst="rect">
            <a:avLst/>
          </a:prstGeom>
        </p:spPr>
      </p:pic>
      <p:sp>
        <p:nvSpPr>
          <p:cNvPr id="8"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pic>
        <p:nvPicPr>
          <p:cNvPr id="9" name="Picture 8"/>
          <p:cNvPicPr>
            <a:picLocks noChangeAspect="1"/>
          </p:cNvPicPr>
          <p:nvPr/>
        </p:nvPicPr>
        <p:blipFill>
          <a:blip r:embed="rId2"/>
          <a:stretch>
            <a:fillRect/>
          </a:stretch>
        </p:blipFill>
        <p:spPr>
          <a:xfrm>
            <a:off x="5339715" y="3380740"/>
            <a:ext cx="6611620" cy="2331085"/>
          </a:xfrm>
          <a:prstGeom prst="rect">
            <a:avLst/>
          </a:prstGeom>
        </p:spPr>
      </p:pic>
      <p:sp>
        <p:nvSpPr>
          <p:cNvPr id="10" name="Google Shape;125;p7"/>
          <p:cNvSpPr/>
          <p:nvPr/>
        </p:nvSpPr>
        <p:spPr>
          <a:xfrm>
            <a:off x="6613525" y="5711825"/>
            <a:ext cx="5178425" cy="36703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Ovaj layer poziva WMS i dodaje CQL filter</a:t>
            </a:r>
            <a:endParaRPr lang="en-US" altLang="zh-CN" sz="1800" b="0" i="0" u="none" strike="noStrike" cap="none">
              <a:solidFill>
                <a:srgbClr val="F2F2F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p:nvPr/>
        </p:nvSpPr>
        <p:spPr>
          <a:xfrm>
            <a:off x="838200" y="460375"/>
            <a:ext cx="10515600" cy="31877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endParaRPr lang="en-US" sz="3200"/>
          </a:p>
        </p:txBody>
      </p:sp>
      <p:sp>
        <p:nvSpPr>
          <p:cNvPr id="4" name="Title 1"/>
          <p:cNvSpPr/>
          <p:nvPr/>
        </p:nvSpPr>
        <p:spPr>
          <a:xfrm>
            <a:off x="838200" y="228600"/>
            <a:ext cx="11113135" cy="61341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2F2F2"/>
              </a:buClr>
              <a:buSzPts val="4400"/>
              <a:buFont typeface="Calibri"/>
              <a:buNone/>
              <a:defRPr sz="4400" b="0" i="0" u="none" strike="noStrike" cap="none">
                <a:solidFill>
                  <a:srgbClr val="F2F2F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sz="2400"/>
              <a:t>Funkcionalnosti aplikacije</a:t>
            </a:r>
            <a:endParaRPr lang="en-US" sz="2400"/>
          </a:p>
        </p:txBody>
      </p:sp>
      <p:sp>
        <p:nvSpPr>
          <p:cNvPr id="125" name="Google Shape;125;p7"/>
          <p:cNvSpPr/>
          <p:nvPr/>
        </p:nvSpPr>
        <p:spPr>
          <a:xfrm>
            <a:off x="838200" y="842010"/>
            <a:ext cx="10881360" cy="92075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Aplikacija ima različite modove rada. </a:t>
            </a:r>
            <a:endParaRPr lang="en-US" altLang="zh-CN" sz="18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F2F2F2"/>
              </a:buClr>
              <a:buSzPts val="1600"/>
              <a:buFont typeface="Calibri"/>
              <a:buNone/>
            </a:pPr>
            <a:r>
              <a:rPr lang="en-US" altLang="zh-CN" sz="1800" b="0" i="0" u="none" strike="noStrike" cap="none">
                <a:solidFill>
                  <a:srgbClr val="F2F2F2"/>
                </a:solidFill>
                <a:latin typeface="Calibri"/>
                <a:ea typeface="Calibri"/>
                <a:cs typeface="Calibri"/>
                <a:sym typeface="Calibri"/>
              </a:rPr>
              <a:t>Basic mod uključuje mogućnost klika na bilo koju tačku na mapi gde ćemo dobiti prikaz informacija o objektu koji se tu nalazi. Šalje se GetFeatureInfo zahtev na WMS servis.</a:t>
            </a:r>
            <a:endParaRPr lang="en-US" altLang="zh-CN" sz="1800" b="0" i="0" u="none" strike="noStrike" cap="none">
              <a:solidFill>
                <a:srgbClr val="F2F2F2"/>
              </a:solidFill>
              <a:latin typeface="Calibri"/>
              <a:ea typeface="Calibri"/>
              <a:cs typeface="Calibri"/>
              <a:sym typeface="Calibri"/>
            </a:endParaRPr>
          </a:p>
        </p:txBody>
      </p:sp>
      <p:pic>
        <p:nvPicPr>
          <p:cNvPr id="3" name="Picture 2"/>
          <p:cNvPicPr>
            <a:picLocks noChangeAspect="1"/>
          </p:cNvPicPr>
          <p:nvPr/>
        </p:nvPicPr>
        <p:blipFill>
          <a:blip r:embed="rId1"/>
          <a:stretch>
            <a:fillRect/>
          </a:stretch>
        </p:blipFill>
        <p:spPr>
          <a:xfrm>
            <a:off x="236220" y="1762760"/>
            <a:ext cx="6207125" cy="4947920"/>
          </a:xfrm>
          <a:prstGeom prst="rect">
            <a:avLst/>
          </a:prstGeom>
        </p:spPr>
      </p:pic>
      <p:pic>
        <p:nvPicPr>
          <p:cNvPr id="6" name="Picture 5"/>
          <p:cNvPicPr>
            <a:picLocks noChangeAspect="1"/>
          </p:cNvPicPr>
          <p:nvPr/>
        </p:nvPicPr>
        <p:blipFill>
          <a:blip r:embed="rId2"/>
          <a:stretch>
            <a:fillRect/>
          </a:stretch>
        </p:blipFill>
        <p:spPr>
          <a:xfrm>
            <a:off x="3456305" y="1762760"/>
            <a:ext cx="8495030" cy="39789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5503</Words>
  <Application>WPS Presentation</Application>
  <PresentationFormat/>
  <Paragraphs>172</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SimSun</vt:lpstr>
      <vt:lpstr>Wingdings</vt:lpstr>
      <vt:lpstr>Arial</vt:lpstr>
      <vt:lpstr>Nimbus Roman No9 L</vt:lpstr>
      <vt:lpstr>Calibri</vt:lpstr>
      <vt:lpstr>DejaVu Sans</vt:lpstr>
      <vt:lpstr>Microsoft YaHei</vt:lpstr>
      <vt:lpstr>Droid Sans Fallback</vt:lpstr>
      <vt:lpstr>Arial Unicode MS</vt:lpstr>
      <vt:lpstr>OpenSymbol</vt:lpstr>
      <vt:lpstr>Office Theme</vt:lpstr>
      <vt:lpstr>GIS aplikacija za upravljanje mobilnim objektima u saobraćaju  Projekat 3 </vt:lpstr>
      <vt:lpstr>Tehnologije, alati, literatura</vt:lpstr>
      <vt:lpstr>Traffic JAM! </vt:lpstr>
      <vt:lpstr>PowerPoint 演示文稿</vt:lpstr>
      <vt:lpstr>PowerPoint 演示文稿</vt:lpstr>
      <vt:lpstr>PowerPoint 演示文稿</vt:lpstr>
      <vt:lpstr>PowerPoint 演示文稿</vt:lpstr>
      <vt:lpstr>U gornjem desnom uglu mape imamo legendu sa nekim bazičnim opcijama. Izborom neke opcije prikazuje se layer koji je njom definisan.  Izborom opcije Traffic prikazuje se slider gde može da se izabere vremenski period za koji želimo da vidimo saobraćaj.</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OpenStreetMap  </dc:title>
  <dc:creator>AnnJo</dc:creator>
  <cp:lastModifiedBy>dev</cp:lastModifiedBy>
  <cp:revision>122</cp:revision>
  <dcterms:created xsi:type="dcterms:W3CDTF">2023-03-01T23:04:02Z</dcterms:created>
  <dcterms:modified xsi:type="dcterms:W3CDTF">2023-03-01T23:04:02Z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y fmtid="{D5CDD505-2E9C-101B-9397-08002B2CF9AE}" pid="3" name="ICV">
    <vt:lpwstr>E0F998D79CE14BC39815011C0FE42492</vt:lpwstr>
  </property>
</Properties>
</file>